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E5E"/>
    <a:srgbClr val="97000B"/>
    <a:srgbClr val="29364B"/>
    <a:srgbClr val="481419"/>
    <a:srgbClr val="006CFF"/>
    <a:srgbClr val="0041B6"/>
    <a:srgbClr val="F9D600"/>
    <a:srgbClr val="324057"/>
    <a:srgbClr val="007CCE"/>
    <a:srgbClr val="2A12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062082" y="1577786"/>
            <a:ext cx="4983979" cy="1718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 smtClean="0">
                <a:ln w="0"/>
                <a:solidFill>
                  <a:srgbClr val="97000B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ПТСР</a:t>
            </a:r>
          </a:p>
          <a:p>
            <a:r>
              <a:rPr lang="ru-RU" sz="2800" b="1" dirty="0" smtClean="0">
                <a:ln w="0"/>
                <a:solidFill>
                  <a:srgbClr val="97000B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•посттравматическое стрессовое расстройство•</a:t>
            </a:r>
            <a:endParaRPr lang="en-US" sz="2800" b="1" dirty="0">
              <a:ln w="0"/>
              <a:solidFill>
                <a:srgbClr val="97000B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69459" y="3388659"/>
            <a:ext cx="4769223" cy="224676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ffectLst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等线"/>
                <a:cs typeface="Arial" pitchFamily="34" charset="0"/>
              </a:rPr>
              <a:t>- является экзогенным психическим расстройством, которое возникает после воздействия мощного стрессового фактора, который в большинстве случаев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等线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等线"/>
                <a:cs typeface="Arial" pitchFamily="34" charset="0"/>
              </a:rPr>
              <a:t>несет в себе угрозу жизни или благополучию и является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等线"/>
                <a:cs typeface="Arial" pitchFamily="34" charset="0"/>
              </a:rPr>
              <a:t>дистрессом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等线"/>
                <a:cs typeface="Arial" pitchFamily="34" charset="0"/>
              </a:rPr>
              <a:t> для любого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等线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等线"/>
                <a:cs typeface="Arial" pitchFamily="34" charset="0"/>
              </a:rPr>
              <a:t>человека.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АНТОН\Desktop\Лекции\Картики к презентациям\Картинки ОКР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8441" y="0"/>
            <a:ext cx="1445559" cy="14455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ТОН\Desktop\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871" y="1"/>
            <a:ext cx="4285128" cy="997072"/>
          </a:xfrm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Распространённость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787153" y="1255059"/>
            <a:ext cx="4356847" cy="4401205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данным международных исследований до 61% людей в разные периоды своей жизни сталкиваются с травматическими событиями, которые потенциально могут быть причиной развития ПТСР,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расстройство манифестирует только у некоторых из них: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заболевших варьирует от 13% до 50 %, что зависит от индивидуальной уязвимости и характера травматического воздействия.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АНТОН\Desktop\young-shocked-male-character-having-stars-spinning-around-h-head-vector-id1191578722.jpg"/>
          <p:cNvPicPr>
            <a:picLocks noChangeAspect="1" noChangeArrowheads="1"/>
          </p:cNvPicPr>
          <p:nvPr/>
        </p:nvPicPr>
        <p:blipFill>
          <a:blip r:embed="rId2"/>
          <a:srcRect l="27653" t="1971" r="35318" b="2722"/>
          <a:stretch>
            <a:fillRect/>
          </a:stretch>
        </p:blipFill>
        <p:spPr bwMode="auto">
          <a:xfrm>
            <a:off x="6472518" y="0"/>
            <a:ext cx="2671482" cy="6875929"/>
          </a:xfrm>
          <a:prstGeom prst="rect">
            <a:avLst/>
          </a:prstGeom>
          <a:noFill/>
        </p:spPr>
      </p:pic>
      <p:sp>
        <p:nvSpPr>
          <p:cNvPr id="56" name="Прямоугольник 55"/>
          <p:cNvSpPr/>
          <p:nvPr/>
        </p:nvSpPr>
        <p:spPr>
          <a:xfrm>
            <a:off x="797860" y="2097738"/>
            <a:ext cx="5593975" cy="1754326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/>
              <a:t> 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Многочисленные исследования указывают на то, что ПТСР может предварять или усиливать целый ряд психических расстройств: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Tx/>
              <a:buChar char="-"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Тревожно депрессивных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buFontTx/>
              <a:buChar char="-"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Суицидальных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buFontTx/>
              <a:buChar char="-"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Аддиктивных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проч.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1290" y="1053824"/>
            <a:ext cx="5387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Травматичность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стрессового события определяется его внезапностью, угрозой для идентичности и глобальным характером воздействия.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105" y="4013607"/>
            <a:ext cx="56567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ПТСР может развиваться после латентного периода в течение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месяцев</a:t>
            </a:r>
            <a:r>
              <a:rPr lang="ru-RU" dirty="0" smtClean="0"/>
              <a:t> с момента воздействия стрессора. </a:t>
            </a:r>
          </a:p>
          <a:p>
            <a:endParaRPr lang="ru-RU" dirty="0" smtClean="0"/>
          </a:p>
          <a:p>
            <a:r>
              <a:rPr lang="ru-RU" dirty="0" smtClean="0"/>
              <a:t>Особое значение для повышения риска развития ПТСР имеет несвоевременность оказания </a:t>
            </a:r>
            <a:r>
              <a:rPr lang="ru-RU" u="sng" dirty="0" smtClean="0"/>
              <a:t>медицинской</a:t>
            </a:r>
            <a:r>
              <a:rPr lang="ru-RU" dirty="0" smtClean="0"/>
              <a:t>, </a:t>
            </a:r>
            <a:r>
              <a:rPr lang="ru-RU" u="sng" dirty="0" smtClean="0"/>
              <a:t>психологической</a:t>
            </a:r>
            <a:r>
              <a:rPr lang="ru-RU" dirty="0" smtClean="0"/>
              <a:t> и </a:t>
            </a:r>
            <a:r>
              <a:rPr lang="ru-RU" u="sng" dirty="0" smtClean="0"/>
              <a:t>социальной</a:t>
            </a:r>
            <a:r>
              <a:rPr lang="ru-RU" dirty="0" smtClean="0"/>
              <a:t> помощи.</a:t>
            </a:r>
          </a:p>
          <a:p>
            <a:endParaRPr lang="ru-RU" dirty="0" smtClean="0"/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 от указанной помощи повышает вероятность отдаленных психических расстройств в 2-3 раза.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7072"/>
          </a:xfrm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 ПТСР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ТОН\Desktop\1d2742b9645d6df5422e80f1a9eb55e5.jpg"/>
          <p:cNvPicPr>
            <a:picLocks noChangeAspect="1" noChangeArrowheads="1"/>
          </p:cNvPicPr>
          <p:nvPr/>
        </p:nvPicPr>
        <p:blipFill>
          <a:blip r:embed="rId2"/>
          <a:srcRect l="27168" r="12957"/>
          <a:stretch>
            <a:fillRect/>
          </a:stretch>
        </p:blipFill>
        <p:spPr bwMode="auto">
          <a:xfrm>
            <a:off x="4007223" y="0"/>
            <a:ext cx="5136777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0"/>
            <a:ext cx="3989293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Недостаточная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осведомленность пациента о ПТСР, как заболевании, приводит к различным стратегиям самолечения, в первую очередь, связанным с </a:t>
            </a:r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употреблением </a:t>
            </a:r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психоактивных</a:t>
            </a:r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веществ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r>
              <a:rPr lang="ru-RU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приемом лекарственных препаратов без назначения врача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Помимо этого, поздняя диагностика ПТСР значительно снижает эффективность терапии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ТОН\Desktop\15864683861742424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338"/>
            <a:ext cx="9144000" cy="689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73915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практических целях симптоматические критерии ПТСР можно разделить на три большие категории: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48118"/>
            <a:ext cx="9144000" cy="341555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lang="ru-RU" sz="2200" b="1" dirty="0" smtClean="0"/>
              <a:t>1. Повторяющееся переживание травмирующего события. Спонтанно возникающие вторгающиеся наплывы воспоминаний о событии, ощущения, что травматическая ситуация возвращается как будто наяву (в виде иллюзий. галлюцинаций и </a:t>
            </a:r>
            <a:r>
              <a:rPr lang="ru-RU" sz="2200" b="1" dirty="0" smtClean="0"/>
              <a:t>флешбэков</a:t>
            </a:r>
            <a:r>
              <a:rPr lang="ru-RU" sz="2200" b="1" dirty="0" smtClean="0"/>
              <a:t>). Также возможны повторяющиеся кошмарные сновидения, отражающие травматические переживания;</a:t>
            </a:r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lang="ru-RU" sz="2200" b="1" dirty="0" smtClean="0"/>
              <a:t>2. Избегание действий и ситуаций, напоминающих о травме (фактическое избегание, эмоциональная отстраненность, ограничительное поведение). Часто пациенты стараются избегать места, людей или деятельность;</a:t>
            </a:r>
          </a:p>
          <a:p>
            <a:pPr>
              <a:buNone/>
            </a:pPr>
            <a:r>
              <a:rPr lang="ru-RU" sz="2200" b="1" dirty="0" smtClean="0"/>
              <a:t> </a:t>
            </a:r>
          </a:p>
          <a:p>
            <a:pPr>
              <a:buNone/>
            </a:pPr>
            <a:r>
              <a:rPr lang="ru-RU" sz="2200" b="1" dirty="0" smtClean="0"/>
              <a:t>3. Чрезмерное физиологическое возбуждение (бессонница, повышенная реакция испуга), </a:t>
            </a:r>
            <a:r>
              <a:rPr lang="ru-RU" sz="2200" b="1" dirty="0" smtClean="0"/>
              <a:t>гипервигилитет</a:t>
            </a:r>
            <a:r>
              <a:rPr lang="ru-RU" sz="2200" b="1" dirty="0" smtClean="0"/>
              <a:t> - </a:t>
            </a:r>
            <a:r>
              <a:rPr lang="ru-RU" sz="2200" b="1" dirty="0" smtClean="0"/>
              <a:t>сверхнастороженность</a:t>
            </a:r>
            <a:r>
              <a:rPr lang="ru-RU" sz="2200" b="1" dirty="0" smtClean="0"/>
              <a:t>.</a:t>
            </a:r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АНТОН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6447" y="5190565"/>
            <a:ext cx="7109012" cy="1667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ТОН\Desktop\27f10cdd66e0e7f94404cb32aeb56f9797793f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085" y="950258"/>
            <a:ext cx="7015986" cy="394447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92305" y="4680501"/>
            <a:ext cx="7288306" cy="1569660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Оказание медицинской помощи при ПТСР относится, прежде всего, к компетенции медицинских организаций, оказывающих </a:t>
            </a:r>
            <a:r>
              <a:rPr lang="ru-RU" sz="2400" b="1" u="sng" dirty="0" smtClean="0"/>
              <a:t>психиатрическую</a:t>
            </a:r>
            <a:r>
              <a:rPr lang="ru-RU" sz="2400" b="1" dirty="0" smtClean="0"/>
              <a:t> и </a:t>
            </a:r>
            <a:r>
              <a:rPr lang="ru-RU" sz="2400" b="1" u="sng" dirty="0" smtClean="0"/>
              <a:t>психотерапевтическую помощь.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3647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организации оказания медицинской помощи следует учитывать, что Приказами Минздрава России утверждены: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165" y="2146766"/>
            <a:ext cx="8166847" cy="450504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400" dirty="0" smtClean="0"/>
              <a:t>1) Стандарт первичной медико-санитарной помощи при невротических, связанных со стрессом и </a:t>
            </a:r>
            <a:r>
              <a:rPr lang="ru-RU" sz="2400" dirty="0" smtClean="0"/>
              <a:t>соматоформных</a:t>
            </a:r>
            <a:r>
              <a:rPr lang="ru-RU" sz="2400" dirty="0" smtClean="0"/>
              <a:t> расстройствах, посттравматическом стрессовом расстройстве в амбулаторных условиях психоневрологического диспансера (диспансерного отделения, кабинета) (приказ от 20.12.2012 № 1223 );</a:t>
            </a:r>
          </a:p>
          <a:p>
            <a:pPr indent="0">
              <a:buNone/>
            </a:pPr>
            <a:r>
              <a:rPr lang="ru-RU" sz="2400" dirty="0" smtClean="0"/>
              <a:t> 2) Стандарт специализированной медицинской помощи при невротических, связанных со стрессом и </a:t>
            </a:r>
            <a:r>
              <a:rPr lang="ru-RU" sz="2400" dirty="0" smtClean="0"/>
              <a:t>соматоформных</a:t>
            </a:r>
            <a:r>
              <a:rPr lang="ru-RU" sz="2400" dirty="0" smtClean="0"/>
              <a:t> расстройствах, посттравматическом стрессовом расстройстве (приказ от 20.12.2012 № 1234H).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358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Распространённость</vt:lpstr>
      <vt:lpstr>ФАКТОРЫ РИСКА ПТСР </vt:lpstr>
      <vt:lpstr>Слайд 4</vt:lpstr>
      <vt:lpstr>Слайд 5</vt:lpstr>
      <vt:lpstr>В практических целях симптоматические критерии ПТСР можно разделить на три большие категории:</vt:lpstr>
      <vt:lpstr>Слайд 7</vt:lpstr>
      <vt:lpstr>При организации оказания медицинской помощи следует учитывать, что Приказами Минздрава России утверждены: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АНТОН</cp:lastModifiedBy>
  <cp:revision>106</cp:revision>
  <dcterms:created xsi:type="dcterms:W3CDTF">2016-11-18T14:12:19Z</dcterms:created>
  <dcterms:modified xsi:type="dcterms:W3CDTF">2022-10-09T13:08:21Z</dcterms:modified>
</cp:coreProperties>
</file>